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9"/>
  </p:notesMasterIdLst>
  <p:handoutMasterIdLst>
    <p:handoutMasterId r:id="rId20"/>
  </p:handoutMasterIdLst>
  <p:sldIdLst>
    <p:sldId id="257" r:id="rId3"/>
    <p:sldId id="263" r:id="rId4"/>
    <p:sldId id="272" r:id="rId5"/>
    <p:sldId id="270" r:id="rId6"/>
    <p:sldId id="276" r:id="rId7"/>
    <p:sldId id="277" r:id="rId8"/>
    <p:sldId id="275" r:id="rId9"/>
    <p:sldId id="280" r:id="rId10"/>
    <p:sldId id="281" r:id="rId11"/>
    <p:sldId id="269" r:id="rId12"/>
    <p:sldId id="278" r:id="rId13"/>
    <p:sldId id="279" r:id="rId14"/>
    <p:sldId id="265" r:id="rId15"/>
    <p:sldId id="262"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57"/>
            <p14:sldId id="263"/>
            <p14:sldId id="272"/>
            <p14:sldId id="270"/>
            <p14:sldId id="276"/>
            <p14:sldId id="277"/>
            <p14:sldId id="275"/>
            <p14:sldId id="280"/>
            <p14:sldId id="281"/>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5" autoAdjust="0"/>
    <p:restoredTop sz="79664" autoAdjust="0"/>
  </p:normalViewPr>
  <p:slideViewPr>
    <p:cSldViewPr snapToGrid="0">
      <p:cViewPr varScale="1">
        <p:scale>
          <a:sx n="57" d="100"/>
          <a:sy n="57" d="100"/>
        </p:scale>
        <p:origin x="62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9/10/2017 8:08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9/10/2017 8:08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2640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7318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8:08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49037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5.emf"/><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Debugging Azure Functions Locally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159" y="1336430"/>
            <a:ext cx="9057143" cy="320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159" y="4828919"/>
            <a:ext cx="9123809" cy="1771429"/>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to Azure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11" y="1512364"/>
            <a:ext cx="5054926" cy="331566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941" y="1512364"/>
            <a:ext cx="6865774" cy="3315667"/>
          </a:xfrm>
          <a:prstGeom prst="rect">
            <a:avLst/>
          </a:prstGeom>
        </p:spPr>
      </p:pic>
    </p:spTree>
    <p:extLst>
      <p:ext uri="{BB962C8B-B14F-4D97-AF65-F5344CB8AC3E}">
        <p14:creationId xmlns:p14="http://schemas.microsoft.com/office/powerpoint/2010/main" val="5211763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159" y="1164171"/>
            <a:ext cx="8457143" cy="5495238"/>
          </a:xfrm>
          <a:prstGeom prst="rect">
            <a:avLst/>
          </a:prstGeom>
          <a:ln>
            <a:solidFill>
              <a:schemeClr val="tx1"/>
            </a:solidFill>
          </a:ln>
        </p:spPr>
      </p:pic>
    </p:spTree>
    <p:extLst>
      <p:ext uri="{BB962C8B-B14F-4D97-AF65-F5344CB8AC3E}">
        <p14:creationId xmlns:p14="http://schemas.microsoft.com/office/powerpoint/2010/main" val="8558559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This is Useful</a:t>
            </a:r>
          </a:p>
        </p:txBody>
      </p:sp>
      <p:sp>
        <p:nvSpPr>
          <p:cNvPr id="3" name="Text Placeholder 2"/>
          <p:cNvSpPr>
            <a:spLocks noGrp="1"/>
          </p:cNvSpPr>
          <p:nvPr>
            <p:ph type="body" sz="quarter" idx="10"/>
          </p:nvPr>
        </p:nvSpPr>
        <p:spPr>
          <a:xfrm>
            <a:off x="465138" y="1919804"/>
            <a:ext cx="11533187" cy="1723549"/>
          </a:xfrm>
        </p:spPr>
        <p:txBody>
          <a:bodyPr/>
          <a:lstStyle/>
          <a:p>
            <a:r>
              <a:rPr lang="en-US" dirty="0"/>
              <a:t>Synchronization apps that need to read data from an API to create reports or compare to another system.</a:t>
            </a:r>
          </a:p>
          <a:p>
            <a:r>
              <a:rPr lang="en-US" dirty="0"/>
              <a:t>Apps that need to perform work without an interactive user.</a:t>
            </a:r>
          </a:p>
          <a:p>
            <a:r>
              <a:rPr lang="en-US" dirty="0"/>
              <a:t>Scheduled jobs that perform work without an interactive user.</a:t>
            </a:r>
          </a:p>
          <a:p>
            <a:r>
              <a:rPr lang="en-US" dirty="0"/>
              <a:t>Many more…</a:t>
            </a:r>
          </a:p>
        </p:txBody>
      </p:sp>
      <p:grpSp>
        <p:nvGrpSpPr>
          <p:cNvPr id="4" name="Group 3">
            <a:extLst>
              <a:ext uri="{FF2B5EF4-FFF2-40B4-BE49-F238E27FC236}">
                <a16:creationId xmlns:a16="http://schemas.microsoft.com/office/drawing/2014/main" id="{FB10FD21-37EF-4CAD-A0D2-A12FA462E0C3}"/>
              </a:ext>
            </a:extLst>
          </p:cNvPr>
          <p:cNvGrpSpPr/>
          <p:nvPr/>
        </p:nvGrpSpPr>
        <p:grpSpPr>
          <a:xfrm>
            <a:off x="3367761" y="3312543"/>
            <a:ext cx="5727939" cy="3270057"/>
            <a:chOff x="6099242" y="2710817"/>
            <a:chExt cx="4764434" cy="2988232"/>
          </a:xfrm>
        </p:grpSpPr>
        <p:sp>
          <p:nvSpPr>
            <p:cNvPr id="5" name="Oval 4">
              <a:extLst>
                <a:ext uri="{FF2B5EF4-FFF2-40B4-BE49-F238E27FC236}">
                  <a16:creationId xmlns:a16="http://schemas.microsoft.com/office/drawing/2014/main" id="{F213A840-9E4C-4815-A00F-3A131A3B26B3}"/>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020E552A-3FE5-433C-81BB-DA87547168EC}"/>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49976BC-7B55-4FBE-8B75-978D79834C60}"/>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841FA7C-F5B6-44AA-84CE-84C73F545E59}"/>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7A15A0A-257A-4564-82E2-A6162F32FF05}"/>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443C867E-5DCD-4581-82DE-C410724C0841}"/>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E3DF19C7-8B3C-452B-A4CE-E7493B4C6107}"/>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62B3C04-85C0-430A-BCCA-D5D007872386}"/>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0A21014-4963-46C9-BF02-D2D97E767B25}"/>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109A98-2CDA-43D5-855A-1BCFDDE84559}"/>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C0B2EB-5C3D-4A56-B1A0-1D87771E70FF}"/>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40B89E9-CEC3-4BB2-A1BA-79029D797DF6}"/>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A39B716-5B60-472B-B701-D0522470035E}"/>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78CDD5B1-B5EB-44B4-A2D8-DA416C557BD4}"/>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395D3C2B-CA91-4C04-87FA-7DF0759E8441}"/>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4A70A02-8470-4576-AD7B-0C88F5F79694}"/>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1B1433A1-7713-4C4D-895F-8C66C1B75146}"/>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0DA5AFF8-AD76-4165-8B8A-F7A0444798A1}"/>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5745C8F-8E58-479A-A82C-DABCBAD01490}"/>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24" name="TextBox 23">
              <a:extLst>
                <a:ext uri="{FF2B5EF4-FFF2-40B4-BE49-F238E27FC236}">
                  <a16:creationId xmlns:a16="http://schemas.microsoft.com/office/drawing/2014/main" id="{11501938-4BC0-4E2C-9D55-BA40CC0D1B3A}"/>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25" name="TextBox 24">
              <a:extLst>
                <a:ext uri="{FF2B5EF4-FFF2-40B4-BE49-F238E27FC236}">
                  <a16:creationId xmlns:a16="http://schemas.microsoft.com/office/drawing/2014/main" id="{CF3F3232-37C8-4D63-8AA5-276B18140EFB}"/>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26" name="Straight Connector 25">
              <a:extLst>
                <a:ext uri="{FF2B5EF4-FFF2-40B4-BE49-F238E27FC236}">
                  <a16:creationId xmlns:a16="http://schemas.microsoft.com/office/drawing/2014/main" id="{8EA2EF54-7E61-48ED-9570-FF60DBEE4EA9}"/>
                </a:ext>
              </a:extLst>
            </p:cNvPr>
            <p:cNvCxnSpPr>
              <a:cxnSpLocks/>
              <a:stCxn id="5" idx="4"/>
              <a:endCxn id="7"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BF0131-29CB-4A46-9749-D021414DD793}"/>
                </a:ext>
              </a:extLst>
            </p:cNvPr>
            <p:cNvCxnSpPr>
              <a:cxnSpLocks/>
              <a:stCxn id="6" idx="1"/>
              <a:endCxn id="5"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AA5B96E-8AE1-4294-8559-D7DB0D2F8473}"/>
                </a:ext>
              </a:extLst>
            </p:cNvPr>
            <p:cNvCxnSpPr>
              <a:cxnSpLocks/>
              <a:stCxn id="18" idx="2"/>
              <a:endCxn id="5"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93DC55-C915-45FA-BD05-F76805F24732}"/>
                </a:ext>
              </a:extLst>
            </p:cNvPr>
            <p:cNvCxnSpPr>
              <a:cxnSpLocks/>
              <a:stCxn id="6" idx="7"/>
              <a:endCxn id="19"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3F0D37-6669-43CD-BF2B-5F58C7A1BAF3}"/>
                </a:ext>
              </a:extLst>
            </p:cNvPr>
            <p:cNvCxnSpPr>
              <a:stCxn id="12" idx="0"/>
              <a:endCxn id="6"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1150B1-71BF-4D3D-BB47-2AFD26CF9E9D}"/>
                </a:ext>
              </a:extLst>
            </p:cNvPr>
            <p:cNvCxnSpPr>
              <a:cxnSpLocks/>
              <a:stCxn id="11" idx="7"/>
              <a:endCxn id="6"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1131A9-A5E0-4650-B91F-B338E4339FB2}"/>
                </a:ext>
              </a:extLst>
            </p:cNvPr>
            <p:cNvCxnSpPr>
              <a:stCxn id="7" idx="5"/>
              <a:endCxn id="11"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594C71-1271-4039-B92D-E899524A0A2A}"/>
                </a:ext>
              </a:extLst>
            </p:cNvPr>
            <p:cNvCxnSpPr>
              <a:cxnSpLocks/>
              <a:stCxn id="7" idx="3"/>
              <a:endCxn id="16"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9EF92A2-541F-4F22-A5A1-EC668BD78684}"/>
                </a:ext>
              </a:extLst>
            </p:cNvPr>
            <p:cNvCxnSpPr>
              <a:cxnSpLocks/>
              <a:stCxn id="16" idx="7"/>
              <a:endCxn id="6"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67324B-B97D-44D1-A913-CD64EF2169DD}"/>
                </a:ext>
              </a:extLst>
            </p:cNvPr>
            <p:cNvCxnSpPr>
              <a:stCxn id="9" idx="6"/>
              <a:endCxn id="6"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9C07900-A817-4D44-9680-974E18954937}"/>
                </a:ext>
              </a:extLst>
            </p:cNvPr>
            <p:cNvCxnSpPr>
              <a:stCxn id="16" idx="5"/>
              <a:endCxn id="13"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181BB4-2A77-4AC5-8C04-75FDE1604719}"/>
                </a:ext>
              </a:extLst>
            </p:cNvPr>
            <p:cNvCxnSpPr>
              <a:cxnSpLocks/>
              <a:stCxn id="16" idx="6"/>
              <a:endCxn id="11"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A200B6-75B4-431E-88B1-0A5D6D34DC1F}"/>
                </a:ext>
              </a:extLst>
            </p:cNvPr>
            <p:cNvCxnSpPr>
              <a:stCxn id="16" idx="1"/>
              <a:endCxn id="9"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D13A3EE-2367-4873-B971-07647E7BAFDD}"/>
                </a:ext>
              </a:extLst>
            </p:cNvPr>
            <p:cNvCxnSpPr>
              <a:stCxn id="15" idx="6"/>
              <a:endCxn id="16"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59CBAA-1FDA-4211-A5D5-05307A9284A2}"/>
                </a:ext>
              </a:extLst>
            </p:cNvPr>
            <p:cNvCxnSpPr>
              <a:cxnSpLocks/>
              <a:stCxn id="15" idx="5"/>
              <a:endCxn id="8"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22C9C5-7EAD-4662-B853-4CFA75F83A1A}"/>
                </a:ext>
              </a:extLst>
            </p:cNvPr>
            <p:cNvCxnSpPr>
              <a:stCxn id="8" idx="5"/>
              <a:endCxn id="14"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F0ED16-9E5B-4438-8DD1-BD54CBD80DE2}"/>
                </a:ext>
              </a:extLst>
            </p:cNvPr>
            <p:cNvCxnSpPr>
              <a:stCxn id="8" idx="6"/>
              <a:endCxn id="16"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05B84B-D437-4A77-8952-C6EA4085E520}"/>
                </a:ext>
              </a:extLst>
            </p:cNvPr>
            <p:cNvCxnSpPr>
              <a:stCxn id="14" idx="7"/>
              <a:endCxn id="16"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33F801-3A58-4D19-A4A1-E8EC88B6398C}"/>
                </a:ext>
              </a:extLst>
            </p:cNvPr>
            <p:cNvCxnSpPr>
              <a:cxnSpLocks/>
              <a:stCxn id="22" idx="7"/>
              <a:endCxn id="8"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5F320E-9C73-42F8-AA0C-99DFB604FE49}"/>
                </a:ext>
              </a:extLst>
            </p:cNvPr>
            <p:cNvCxnSpPr>
              <a:cxnSpLocks/>
              <a:stCxn id="17" idx="3"/>
              <a:endCxn id="21"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D09C6A-E417-4CF1-8116-6B909F760D61}"/>
                </a:ext>
              </a:extLst>
            </p:cNvPr>
            <p:cNvCxnSpPr>
              <a:stCxn id="9" idx="0"/>
              <a:endCxn id="10"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ABA62EB-82FD-4278-AD3E-D04E30C9E69C}"/>
                </a:ext>
              </a:extLst>
            </p:cNvPr>
            <p:cNvCxnSpPr>
              <a:stCxn id="10" idx="2"/>
              <a:endCxn id="17"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901F2B-D4CD-4EAF-939E-933305D1E5CD}"/>
                </a:ext>
              </a:extLst>
            </p:cNvPr>
            <p:cNvCxnSpPr>
              <a:cxnSpLocks/>
              <a:stCxn id="10" idx="1"/>
              <a:endCxn id="20"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FF4336-3CE4-48A9-B1A5-6F38DBA13162}"/>
                </a:ext>
              </a:extLst>
            </p:cNvPr>
            <p:cNvCxnSpPr>
              <a:stCxn id="10" idx="6"/>
              <a:endCxn id="5"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9874518-7929-4F79-8ACD-9FBC6ADD4919}"/>
                </a:ext>
              </a:extLst>
            </p:cNvPr>
            <p:cNvCxnSpPr>
              <a:stCxn id="11" idx="6"/>
              <a:endCxn id="12"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5F25C92-46BE-4DCD-A682-6A9840FE2070}"/>
                </a:ext>
              </a:extLst>
            </p:cNvPr>
            <p:cNvCxnSpPr>
              <a:stCxn id="13" idx="7"/>
              <a:endCxn id="11"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41A2E32-BC89-48CC-9A76-B8418DD53F7F}"/>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53" name="TextBox 52">
              <a:extLst>
                <a:ext uri="{FF2B5EF4-FFF2-40B4-BE49-F238E27FC236}">
                  <a16:creationId xmlns:a16="http://schemas.microsoft.com/office/drawing/2014/main" id="{6498E404-2783-4AF8-B4D7-230953937877}"/>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54" name="TextBox 53">
              <a:extLst>
                <a:ext uri="{FF2B5EF4-FFF2-40B4-BE49-F238E27FC236}">
                  <a16:creationId xmlns:a16="http://schemas.microsoft.com/office/drawing/2014/main" id="{8CD3BE08-A4AF-429D-8801-9CC19B23C1F7}"/>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55" name="TextBox 54">
              <a:extLst>
                <a:ext uri="{FF2B5EF4-FFF2-40B4-BE49-F238E27FC236}">
                  <a16:creationId xmlns:a16="http://schemas.microsoft.com/office/drawing/2014/main" id="{3BB569A4-207B-4E3E-8080-972517A77F4C}"/>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56" name="TextBox 55">
              <a:extLst>
                <a:ext uri="{FF2B5EF4-FFF2-40B4-BE49-F238E27FC236}">
                  <a16:creationId xmlns:a16="http://schemas.microsoft.com/office/drawing/2014/main" id="{D4D6D417-9631-4400-87BF-AA64761B2971}"/>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57" name="TextBox 56">
              <a:extLst>
                <a:ext uri="{FF2B5EF4-FFF2-40B4-BE49-F238E27FC236}">
                  <a16:creationId xmlns:a16="http://schemas.microsoft.com/office/drawing/2014/main" id="{91DD122C-B413-4748-B14F-05F00BE9E8B5}"/>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58" name="TextBox 57">
              <a:extLst>
                <a:ext uri="{FF2B5EF4-FFF2-40B4-BE49-F238E27FC236}">
                  <a16:creationId xmlns:a16="http://schemas.microsoft.com/office/drawing/2014/main" id="{7BC77BEB-C36F-4FED-BE9F-B4A7350FF8D7}"/>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59" name="TextBox 58">
              <a:extLst>
                <a:ext uri="{FF2B5EF4-FFF2-40B4-BE49-F238E27FC236}">
                  <a16:creationId xmlns:a16="http://schemas.microsoft.com/office/drawing/2014/main" id="{C22AD4BC-F87B-414E-B6A0-C669A93C9EFA}"/>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60" name="TextBox 59">
              <a:extLst>
                <a:ext uri="{FF2B5EF4-FFF2-40B4-BE49-F238E27FC236}">
                  <a16:creationId xmlns:a16="http://schemas.microsoft.com/office/drawing/2014/main" id="{1A772C78-5C46-4480-A7D6-78979956069E}"/>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61" name="TextBox 60">
              <a:extLst>
                <a:ext uri="{FF2B5EF4-FFF2-40B4-BE49-F238E27FC236}">
                  <a16:creationId xmlns:a16="http://schemas.microsoft.com/office/drawing/2014/main" id="{D5C31BF4-BBB1-4B66-A053-7BEC2588D845}"/>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62" name="Picture 61">
              <a:extLst>
                <a:ext uri="{FF2B5EF4-FFF2-40B4-BE49-F238E27FC236}">
                  <a16:creationId xmlns:a16="http://schemas.microsoft.com/office/drawing/2014/main" id="{8C09C571-9493-466E-98C0-93FA5DDDB72B}"/>
                </a:ext>
              </a:extLst>
            </p:cNvPr>
            <p:cNvPicPr>
              <a:picLocks noChangeAspect="1"/>
            </p:cNvPicPr>
            <p:nvPr/>
          </p:nvPicPr>
          <p:blipFill>
            <a:blip r:embed="rId3"/>
            <a:stretch>
              <a:fillRect/>
            </a:stretch>
          </p:blipFill>
          <p:spPr>
            <a:xfrm>
              <a:off x="8561643" y="3606607"/>
              <a:ext cx="210414" cy="199677"/>
            </a:xfrm>
            <a:prstGeom prst="rect">
              <a:avLst/>
            </a:prstGeom>
          </p:spPr>
        </p:pic>
        <p:pic>
          <p:nvPicPr>
            <p:cNvPr id="63" name="Picture 62">
              <a:extLst>
                <a:ext uri="{FF2B5EF4-FFF2-40B4-BE49-F238E27FC236}">
                  <a16:creationId xmlns:a16="http://schemas.microsoft.com/office/drawing/2014/main" id="{B133F917-B88C-40E4-B7F7-0DEA8C1F4C00}"/>
                </a:ext>
              </a:extLst>
            </p:cNvPr>
            <p:cNvPicPr>
              <a:picLocks noChangeAspect="1"/>
            </p:cNvPicPr>
            <p:nvPr/>
          </p:nvPicPr>
          <p:blipFill>
            <a:blip r:embed="rId4"/>
            <a:stretch>
              <a:fillRect/>
            </a:stretch>
          </p:blipFill>
          <p:spPr>
            <a:xfrm>
              <a:off x="7647357" y="3886648"/>
              <a:ext cx="210414" cy="199677"/>
            </a:xfrm>
            <a:prstGeom prst="rect">
              <a:avLst/>
            </a:prstGeom>
          </p:spPr>
        </p:pic>
        <p:pic>
          <p:nvPicPr>
            <p:cNvPr id="64" name="Picture 63">
              <a:extLst>
                <a:ext uri="{FF2B5EF4-FFF2-40B4-BE49-F238E27FC236}">
                  <a16:creationId xmlns:a16="http://schemas.microsoft.com/office/drawing/2014/main" id="{CD7FE9F7-876E-4596-877D-F903DFA7092D}"/>
                </a:ext>
              </a:extLst>
            </p:cNvPr>
            <p:cNvPicPr>
              <a:picLocks noChangeAspect="1"/>
            </p:cNvPicPr>
            <p:nvPr/>
          </p:nvPicPr>
          <p:blipFill>
            <a:blip r:embed="rId5"/>
            <a:stretch>
              <a:fillRect/>
            </a:stretch>
          </p:blipFill>
          <p:spPr>
            <a:xfrm>
              <a:off x="8725389" y="5244155"/>
              <a:ext cx="210414" cy="127067"/>
            </a:xfrm>
            <a:prstGeom prst="rect">
              <a:avLst/>
            </a:prstGeom>
          </p:spPr>
        </p:pic>
        <p:pic>
          <p:nvPicPr>
            <p:cNvPr id="65" name="Picture 64">
              <a:extLst>
                <a:ext uri="{FF2B5EF4-FFF2-40B4-BE49-F238E27FC236}">
                  <a16:creationId xmlns:a16="http://schemas.microsoft.com/office/drawing/2014/main" id="{88C22AF0-AFD4-4171-8B53-28C59098A431}"/>
                </a:ext>
              </a:extLst>
            </p:cNvPr>
            <p:cNvPicPr>
              <a:picLocks noChangeAspect="1"/>
            </p:cNvPicPr>
            <p:nvPr/>
          </p:nvPicPr>
          <p:blipFill>
            <a:blip r:embed="rId6"/>
            <a:stretch>
              <a:fillRect/>
            </a:stretch>
          </p:blipFill>
          <p:spPr>
            <a:xfrm>
              <a:off x="9783726" y="3900268"/>
              <a:ext cx="210414" cy="239105"/>
            </a:xfrm>
            <a:prstGeom prst="rect">
              <a:avLst/>
            </a:prstGeom>
          </p:spPr>
        </p:pic>
        <p:pic>
          <p:nvPicPr>
            <p:cNvPr id="66" name="Picture 65">
              <a:extLst>
                <a:ext uri="{FF2B5EF4-FFF2-40B4-BE49-F238E27FC236}">
                  <a16:creationId xmlns:a16="http://schemas.microsoft.com/office/drawing/2014/main" id="{DD6F52AF-1F7E-4ED1-8FF8-8060F3A761F7}"/>
                </a:ext>
              </a:extLst>
            </p:cNvPr>
            <p:cNvPicPr>
              <a:picLocks noChangeAspect="1"/>
            </p:cNvPicPr>
            <p:nvPr/>
          </p:nvPicPr>
          <p:blipFill>
            <a:blip r:embed="rId7"/>
            <a:stretch>
              <a:fillRect/>
            </a:stretch>
          </p:blipFill>
          <p:spPr>
            <a:xfrm>
              <a:off x="9185639" y="4532969"/>
              <a:ext cx="210414" cy="169423"/>
            </a:xfrm>
            <a:prstGeom prst="rect">
              <a:avLst/>
            </a:prstGeom>
          </p:spPr>
        </p:pic>
        <p:pic>
          <p:nvPicPr>
            <p:cNvPr id="67" name="Picture 66">
              <a:extLst>
                <a:ext uri="{FF2B5EF4-FFF2-40B4-BE49-F238E27FC236}">
                  <a16:creationId xmlns:a16="http://schemas.microsoft.com/office/drawing/2014/main" id="{FF6DE269-B8BF-4A74-AE84-2AFA2FF144C2}"/>
                </a:ext>
              </a:extLst>
            </p:cNvPr>
            <p:cNvPicPr>
              <a:picLocks noChangeAspect="1"/>
            </p:cNvPicPr>
            <p:nvPr/>
          </p:nvPicPr>
          <p:blipFill>
            <a:blip r:embed="rId8"/>
            <a:stretch>
              <a:fillRect/>
            </a:stretch>
          </p:blipFill>
          <p:spPr>
            <a:xfrm>
              <a:off x="7785514" y="3140064"/>
              <a:ext cx="210414" cy="219080"/>
            </a:xfrm>
            <a:prstGeom prst="rect">
              <a:avLst/>
            </a:prstGeom>
          </p:spPr>
        </p:pic>
        <p:pic>
          <p:nvPicPr>
            <p:cNvPr id="68" name="Picture 67">
              <a:extLst>
                <a:ext uri="{FF2B5EF4-FFF2-40B4-BE49-F238E27FC236}">
                  <a16:creationId xmlns:a16="http://schemas.microsoft.com/office/drawing/2014/main" id="{AFB78898-F059-4E3B-ABBB-18CCA4FE25F4}"/>
                </a:ext>
              </a:extLst>
            </p:cNvPr>
            <p:cNvPicPr>
              <a:picLocks noChangeAspect="1"/>
            </p:cNvPicPr>
            <p:nvPr/>
          </p:nvPicPr>
          <p:blipFill>
            <a:blip r:embed="rId9"/>
            <a:stretch>
              <a:fillRect/>
            </a:stretch>
          </p:blipFill>
          <p:spPr>
            <a:xfrm>
              <a:off x="10134785" y="4775883"/>
              <a:ext cx="210414" cy="163372"/>
            </a:xfrm>
            <a:prstGeom prst="rect">
              <a:avLst/>
            </a:prstGeom>
          </p:spPr>
        </p:pic>
        <p:pic>
          <p:nvPicPr>
            <p:cNvPr id="69" name="Picture 68">
              <a:extLst>
                <a:ext uri="{FF2B5EF4-FFF2-40B4-BE49-F238E27FC236}">
                  <a16:creationId xmlns:a16="http://schemas.microsoft.com/office/drawing/2014/main" id="{539C6D71-DF81-4F16-BAC8-72B38469DEE9}"/>
                </a:ext>
              </a:extLst>
            </p:cNvPr>
            <p:cNvPicPr>
              <a:picLocks noChangeAspect="1"/>
            </p:cNvPicPr>
            <p:nvPr/>
          </p:nvPicPr>
          <p:blipFill>
            <a:blip r:embed="rId4"/>
            <a:stretch>
              <a:fillRect/>
            </a:stretch>
          </p:blipFill>
          <p:spPr>
            <a:xfrm>
              <a:off x="10247076" y="4643270"/>
              <a:ext cx="170845" cy="162128"/>
            </a:xfrm>
            <a:prstGeom prst="rect">
              <a:avLst/>
            </a:prstGeom>
          </p:spPr>
        </p:pic>
        <p:pic>
          <p:nvPicPr>
            <p:cNvPr id="70" name="Picture 69">
              <a:extLst>
                <a:ext uri="{FF2B5EF4-FFF2-40B4-BE49-F238E27FC236}">
                  <a16:creationId xmlns:a16="http://schemas.microsoft.com/office/drawing/2014/main" id="{CF6B5BE6-4E9B-4C2E-9A9C-90640A4D3EAC}"/>
                </a:ext>
              </a:extLst>
            </p:cNvPr>
            <p:cNvPicPr>
              <a:picLocks noChangeAspect="1"/>
            </p:cNvPicPr>
            <p:nvPr/>
          </p:nvPicPr>
          <p:blipFill>
            <a:blip r:embed="rId9"/>
            <a:stretch>
              <a:fillRect/>
            </a:stretch>
          </p:blipFill>
          <p:spPr>
            <a:xfrm>
              <a:off x="9189232" y="3111928"/>
              <a:ext cx="210414" cy="163372"/>
            </a:xfrm>
            <a:prstGeom prst="rect">
              <a:avLst/>
            </a:prstGeom>
          </p:spPr>
        </p:pic>
        <p:pic>
          <p:nvPicPr>
            <p:cNvPr id="71" name="Picture 70">
              <a:extLst>
                <a:ext uri="{FF2B5EF4-FFF2-40B4-BE49-F238E27FC236}">
                  <a16:creationId xmlns:a16="http://schemas.microsoft.com/office/drawing/2014/main" id="{1FACC956-07E4-4EEE-8AEB-6B1F9A6F661F}"/>
                </a:ext>
              </a:extLst>
            </p:cNvPr>
            <p:cNvPicPr>
              <a:picLocks noChangeAspect="1"/>
            </p:cNvPicPr>
            <p:nvPr/>
          </p:nvPicPr>
          <p:blipFill>
            <a:blip r:embed="rId10"/>
            <a:stretch>
              <a:fillRect/>
            </a:stretch>
          </p:blipFill>
          <p:spPr>
            <a:xfrm>
              <a:off x="7711302" y="4661716"/>
              <a:ext cx="210414" cy="211778"/>
            </a:xfrm>
            <a:prstGeom prst="rect">
              <a:avLst/>
            </a:prstGeom>
          </p:spPr>
        </p:pic>
        <p:pic>
          <p:nvPicPr>
            <p:cNvPr id="72" name="Picture 71">
              <a:extLst>
                <a:ext uri="{FF2B5EF4-FFF2-40B4-BE49-F238E27FC236}">
                  <a16:creationId xmlns:a16="http://schemas.microsoft.com/office/drawing/2014/main" id="{BB6BCB75-F903-4739-BD35-0D3867CCFDDD}"/>
                </a:ext>
              </a:extLst>
            </p:cNvPr>
            <p:cNvPicPr>
              <a:picLocks noChangeAspect="1"/>
            </p:cNvPicPr>
            <p:nvPr/>
          </p:nvPicPr>
          <p:blipFill>
            <a:blip r:embed="rId11"/>
            <a:stretch>
              <a:fillRect/>
            </a:stretch>
          </p:blipFill>
          <p:spPr>
            <a:xfrm>
              <a:off x="7580544" y="5390071"/>
              <a:ext cx="210414" cy="175474"/>
            </a:xfrm>
            <a:prstGeom prst="rect">
              <a:avLst/>
            </a:prstGeom>
          </p:spPr>
        </p:pic>
        <p:pic>
          <p:nvPicPr>
            <p:cNvPr id="73" name="Picture 72">
              <a:extLst>
                <a:ext uri="{FF2B5EF4-FFF2-40B4-BE49-F238E27FC236}">
                  <a16:creationId xmlns:a16="http://schemas.microsoft.com/office/drawing/2014/main" id="{3AF20289-95C3-43F1-A46E-6B133648956C}"/>
                </a:ext>
              </a:extLst>
            </p:cNvPr>
            <p:cNvPicPr>
              <a:picLocks noChangeAspect="1"/>
            </p:cNvPicPr>
            <p:nvPr/>
          </p:nvPicPr>
          <p:blipFill>
            <a:blip r:embed="rId12"/>
            <a:stretch>
              <a:fillRect/>
            </a:stretch>
          </p:blipFill>
          <p:spPr>
            <a:xfrm>
              <a:off x="6958016" y="3255984"/>
              <a:ext cx="210414" cy="243153"/>
            </a:xfrm>
            <a:prstGeom prst="rect">
              <a:avLst/>
            </a:prstGeom>
          </p:spPr>
        </p:pic>
        <p:pic>
          <p:nvPicPr>
            <p:cNvPr id="74" name="Picture 73">
              <a:extLst>
                <a:ext uri="{FF2B5EF4-FFF2-40B4-BE49-F238E27FC236}">
                  <a16:creationId xmlns:a16="http://schemas.microsoft.com/office/drawing/2014/main" id="{6095BE6A-3382-4F50-B6A7-7FC4E9EBAECB}"/>
                </a:ext>
              </a:extLst>
            </p:cNvPr>
            <p:cNvPicPr>
              <a:picLocks noChangeAspect="1"/>
            </p:cNvPicPr>
            <p:nvPr/>
          </p:nvPicPr>
          <p:blipFill rotWithShape="1">
            <a:blip r:embed="rId13">
              <a:biLevel thresh="50000"/>
            </a:blip>
            <a:srcRect r="-616" b="33950"/>
            <a:stretch/>
          </p:blipFill>
          <p:spPr>
            <a:xfrm>
              <a:off x="6813647" y="4178867"/>
              <a:ext cx="210414" cy="189820"/>
            </a:xfrm>
            <a:prstGeom prst="rect">
              <a:avLst/>
            </a:prstGeom>
          </p:spPr>
        </p:pic>
        <p:pic>
          <p:nvPicPr>
            <p:cNvPr id="75" name="Picture 74">
              <a:extLst>
                <a:ext uri="{FF2B5EF4-FFF2-40B4-BE49-F238E27FC236}">
                  <a16:creationId xmlns:a16="http://schemas.microsoft.com/office/drawing/2014/main" id="{1B69ECCC-2AEF-4F7C-AB31-76DB66381098}"/>
                </a:ext>
              </a:extLst>
            </p:cNvPr>
            <p:cNvPicPr>
              <a:picLocks noChangeAspect="1"/>
            </p:cNvPicPr>
            <p:nvPr/>
          </p:nvPicPr>
          <p:blipFill>
            <a:blip r:embed="rId14">
              <a:biLevel thresh="50000"/>
            </a:blip>
            <a:stretch>
              <a:fillRect/>
            </a:stretch>
          </p:blipFill>
          <p:spPr>
            <a:xfrm>
              <a:off x="6883345" y="4960161"/>
              <a:ext cx="210414" cy="224745"/>
            </a:xfrm>
            <a:prstGeom prst="rect">
              <a:avLst/>
            </a:prstGeom>
          </p:spPr>
        </p:pic>
        <p:cxnSp>
          <p:nvCxnSpPr>
            <p:cNvPr id="76" name="Straight Connector 75">
              <a:extLst>
                <a:ext uri="{FF2B5EF4-FFF2-40B4-BE49-F238E27FC236}">
                  <a16:creationId xmlns:a16="http://schemas.microsoft.com/office/drawing/2014/main" id="{1CFD4ECC-178C-4493-84BC-1AC5D80264EF}"/>
                </a:ext>
              </a:extLst>
            </p:cNvPr>
            <p:cNvCxnSpPr>
              <a:stCxn id="9" idx="3"/>
              <a:endCxn id="8"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0E62621-B187-45D9-A214-FC5404B81991}"/>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78" name="Straight Connector 77">
              <a:extLst>
                <a:ext uri="{FF2B5EF4-FFF2-40B4-BE49-F238E27FC236}">
                  <a16:creationId xmlns:a16="http://schemas.microsoft.com/office/drawing/2014/main" id="{2A6D82EC-FB65-40C2-9891-8BA7A1E25D29}"/>
                </a:ext>
              </a:extLst>
            </p:cNvPr>
            <p:cNvCxnSpPr>
              <a:endCxn id="10"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4213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 .NET console application using Microsoft Graph</a:t>
            </a:r>
            <a:br>
              <a:rPr lang="en-US" dirty="0"/>
            </a:br>
            <a:endParaRPr lang="en-US" dirty="0"/>
          </a:p>
        </p:txBody>
      </p:sp>
      <p:sp>
        <p:nvSpPr>
          <p:cNvPr id="5" name="Text Placeholder 4"/>
          <p:cNvSpPr>
            <a:spLocks noGrp="1"/>
          </p:cNvSpPr>
          <p:nvPr>
            <p:ph type="body" sz="quarter" idx="10"/>
          </p:nvPr>
        </p:nvSpPr>
        <p:spPr/>
        <p:txBody>
          <a:bodyPr/>
          <a:lstStyle/>
          <a:p>
            <a:r>
              <a:rPr lang="en-US" dirty="0"/>
              <a:t>Application registration</a:t>
            </a:r>
          </a:p>
          <a:p>
            <a:r>
              <a:rPr lang="en-US" dirty="0"/>
              <a:t>Grant user consent</a:t>
            </a:r>
          </a:p>
          <a:p>
            <a:r>
              <a:rPr lang="en-US" dirty="0"/>
              <a:t>Grant admin consent</a:t>
            </a:r>
          </a:p>
          <a:p>
            <a:r>
              <a:rPr lang="en-US" dirty="0"/>
              <a:t>Create the Azure Function project</a:t>
            </a:r>
          </a:p>
          <a:p>
            <a:r>
              <a:rPr lang="en-US" dirty="0"/>
              <a:t>Authentication without a current user</a:t>
            </a:r>
          </a:p>
          <a:p>
            <a:r>
              <a:rPr lang="en-US" dirty="0"/>
              <a:t>Debugging Azure Functions locally</a:t>
            </a:r>
          </a:p>
          <a:p>
            <a:r>
              <a:rPr lang="en-US" dirty="0"/>
              <a:t>Publish Azure Functions to Azure</a:t>
            </a:r>
          </a:p>
          <a:p>
            <a:r>
              <a:rPr lang="en-US" dirty="0"/>
              <a:t>Monitor Azure Functions in Azure</a:t>
            </a:r>
          </a:p>
          <a:p>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Azure Function using Microsoft Graph</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a:blip r:embed="rId3"/>
          <a:srcRect t="1191" b="1191"/>
          <a:stretch>
            <a:fillRect/>
          </a:stretch>
        </p:blipFill>
        <p:spPr>
          <a:prstGeom prst="rect">
            <a:avLst/>
          </a:prstGeom>
          <a:ln>
            <a:solidFill>
              <a:schemeClr val="tx1"/>
            </a:solidFill>
          </a:ln>
        </p:spPr>
      </p:pic>
      <p:pic>
        <p:nvPicPr>
          <p:cNvPr id="16" name="Picture Placeholder 15"/>
          <p:cNvPicPr>
            <a:picLocks noGrp="1" noChangeAspect="1"/>
          </p:cNvPicPr>
          <p:nvPr>
            <p:ph type="pic" sz="quarter" idx="16"/>
          </p:nvPr>
        </p:nvPicPr>
        <p:blipFill>
          <a:blip r:embed="rId4"/>
          <a:srcRect l="3589" r="3589"/>
          <a:stretch>
            <a:fillRect/>
          </a:stretch>
        </p:blipFill>
        <p:spPr>
          <a:prstGeom prst="rect">
            <a:avLst/>
          </a:prstGeom>
          <a:ln>
            <a:solidFill>
              <a:schemeClr val="tx1"/>
            </a:solidFill>
          </a:ln>
        </p:spPr>
      </p:pic>
      <p:sp>
        <p:nvSpPr>
          <p:cNvPr id="3" name="Title 2"/>
          <p:cNvSpPr>
            <a:spLocks noGrp="1"/>
          </p:cNvSpPr>
          <p:nvPr>
            <p:ph type="title"/>
          </p:nvPr>
        </p:nvSpPr>
        <p:spPr/>
        <p:txBody>
          <a:bodyPr/>
          <a:lstStyle/>
          <a:p>
            <a:r>
              <a:rPr lang="en-US" dirty="0"/>
              <a:t>Application registration</a:t>
            </a:r>
          </a:p>
        </p:txBody>
      </p:sp>
      <p:sp>
        <p:nvSpPr>
          <p:cNvPr id="2" name="Text Placeholder 1"/>
          <p:cNvSpPr>
            <a:spLocks noGrp="1"/>
          </p:cNvSpPr>
          <p:nvPr>
            <p:ph type="body" sz="quarter" idx="11"/>
          </p:nvPr>
        </p:nvSpPr>
        <p:spPr>
          <a:xfrm>
            <a:off x="465138" y="5026024"/>
            <a:ext cx="3690937" cy="1038746"/>
          </a:xfrm>
        </p:spPr>
        <p:txBody>
          <a:bodyPr/>
          <a:lstStyle/>
          <a:p>
            <a:r>
              <a:rPr lang="en-US" dirty="0">
                <a:latin typeface="+mj-lt"/>
              </a:rPr>
              <a:t>Create an application</a:t>
            </a:r>
          </a:p>
          <a:p>
            <a:r>
              <a:rPr lang="en-US" b="0" dirty="0">
                <a:solidFill>
                  <a:schemeClr val="tx1"/>
                </a:solidFill>
              </a:rPr>
              <a:t>Create an application and generate an application secret. Copy the application ID and secret.</a:t>
            </a:r>
          </a:p>
        </p:txBody>
      </p:sp>
      <p:sp>
        <p:nvSpPr>
          <p:cNvPr id="4" name="Text Placeholder 3"/>
          <p:cNvSpPr>
            <a:spLocks noGrp="1"/>
          </p:cNvSpPr>
          <p:nvPr>
            <p:ph type="body" sz="quarter" idx="12"/>
          </p:nvPr>
        </p:nvSpPr>
        <p:spPr>
          <a:xfrm>
            <a:off x="4386263" y="5026024"/>
            <a:ext cx="3690937" cy="1154162"/>
          </a:xfrm>
        </p:spPr>
        <p:txBody>
          <a:bodyPr/>
          <a:lstStyle/>
          <a:p>
            <a:r>
              <a:rPr lang="en-US"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4"/>
            <a:ext cx="3690937" cy="807913"/>
          </a:xfrm>
        </p:spPr>
        <p:txBody>
          <a:bodyPr/>
          <a:lstStyle/>
          <a:p>
            <a:r>
              <a:rPr lang="en-US"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a:blip r:embed="rId5"/>
          <a:srcRect t="2838" b="2838"/>
          <a:stretch>
            <a:fillRect/>
          </a:stretch>
        </p:blipFill>
        <p:spPr>
          <a:prstGeom prst="rect">
            <a:avLst/>
          </a:prstGeom>
          <a:ln>
            <a:solidFill>
              <a:schemeClr val="tx1"/>
            </a:solidFill>
          </a:ln>
        </p:spPr>
      </p:pic>
    </p:spTree>
    <p:extLst>
      <p:ext uri="{BB962C8B-B14F-4D97-AF65-F5344CB8AC3E}">
        <p14:creationId xmlns:p14="http://schemas.microsoft.com/office/powerpoint/2010/main" val="18687255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5"/>
          </p:nvPr>
        </p:nvPicPr>
        <p:blipFill>
          <a:blip r:embed="rId2"/>
          <a:srcRect t="5250" b="5250"/>
          <a:stretch>
            <a:fillRect/>
          </a:stretch>
        </p:blipFill>
        <p:spPr>
          <a:xfrm>
            <a:off x="6706752" y="2168525"/>
            <a:ext cx="3679825" cy="2654300"/>
          </a:xfrm>
          <a:prstGeom prst="rect">
            <a:avLst/>
          </a:prstGeom>
          <a:ln>
            <a:solidFill>
              <a:schemeClr val="tx1"/>
            </a:solidFill>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1830475" y="5026024"/>
            <a:ext cx="3690937" cy="1038746"/>
          </a:xfrm>
        </p:spPr>
        <p:txBody>
          <a:bodyPr/>
          <a:lstStyle/>
          <a:p>
            <a:r>
              <a:rPr lang="en-US" dirty="0">
                <a:latin typeface="+mj-lt"/>
              </a:rPr>
              <a:t>User is prompted to sign in</a:t>
            </a:r>
          </a:p>
          <a:p>
            <a:r>
              <a:rPr lang="en-US" b="0" dirty="0">
                <a:solidFill>
                  <a:schemeClr val="tx1"/>
                </a:solidFill>
              </a:rPr>
              <a:t>The user is prompted to sign in within the browser. Once signed in, the user is redirected back to the application’s </a:t>
            </a:r>
            <a:r>
              <a:rPr lang="en-US" b="0" dirty="0" err="1">
                <a:solidFill>
                  <a:schemeClr val="tx1"/>
                </a:solidFill>
              </a:rPr>
              <a:t>replyUrl</a:t>
            </a:r>
            <a:r>
              <a:rPr lang="en-US" b="0" dirty="0">
                <a:solidFill>
                  <a:schemeClr val="tx1"/>
                </a:solidFill>
              </a:rPr>
              <a:t>. </a:t>
            </a:r>
          </a:p>
        </p:txBody>
      </p:sp>
      <p:sp>
        <p:nvSpPr>
          <p:cNvPr id="4" name="Text Placeholder 3"/>
          <p:cNvSpPr>
            <a:spLocks noGrp="1"/>
          </p:cNvSpPr>
          <p:nvPr>
            <p:ph type="body" sz="quarter" idx="12"/>
          </p:nvPr>
        </p:nvSpPr>
        <p:spPr>
          <a:xfrm>
            <a:off x="6703578" y="5026024"/>
            <a:ext cx="3690937" cy="1384995"/>
          </a:xfrm>
        </p:spPr>
        <p:txBody>
          <a:bodyPr/>
          <a:lstStyle/>
          <a:p>
            <a:r>
              <a:rPr lang="en-US"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pic>
        <p:nvPicPr>
          <p:cNvPr id="11" name="Picture Placeholder 10"/>
          <p:cNvPicPr>
            <a:picLocks noGrp="1" noChangeAspect="1"/>
          </p:cNvPicPr>
          <p:nvPr>
            <p:ph type="pic" sz="quarter" idx="14"/>
          </p:nvPr>
        </p:nvPicPr>
        <p:blipFill>
          <a:blip r:embed="rId3"/>
          <a:srcRect t="6317" b="6317"/>
          <a:stretch>
            <a:fillRect/>
          </a:stretch>
        </p:blipFill>
        <p:spPr>
          <a:xfrm>
            <a:off x="1830475" y="2168525"/>
            <a:ext cx="3690937" cy="2654300"/>
          </a:xfrm>
          <a:prstGeom prst="rect">
            <a:avLst/>
          </a:prstGeom>
          <a:ln>
            <a:solidFill>
              <a:schemeClr val="tx1"/>
            </a:solidFill>
          </a:ln>
        </p:spPr>
      </p:pic>
    </p:spTree>
    <p:extLst>
      <p:ext uri="{BB962C8B-B14F-4D97-AF65-F5344CB8AC3E}">
        <p14:creationId xmlns:p14="http://schemas.microsoft.com/office/powerpoint/2010/main" val="24692501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3"/>
          <a:srcRect t="5385" b="5385"/>
          <a:stretch>
            <a:fillRect/>
          </a:stretch>
        </p:blipFill>
        <p:spPr>
          <a:prstGeom prst="rect">
            <a:avLst/>
          </a:prstGeom>
          <a:ln>
            <a:solidFill>
              <a:schemeClr val="tx1"/>
            </a:solidFill>
          </a:ln>
        </p:spPr>
      </p:pic>
      <p:pic>
        <p:nvPicPr>
          <p:cNvPr id="12" name="Picture Placeholder 11"/>
          <p:cNvPicPr>
            <a:picLocks noGrp="1" noChangeAspect="1"/>
          </p:cNvPicPr>
          <p:nvPr>
            <p:ph type="pic" sz="quarter" idx="15"/>
          </p:nvPr>
        </p:nvPicPr>
        <p:blipFill>
          <a:blip r:embed="rId4"/>
          <a:srcRect t="5740" b="5740"/>
          <a:stretch>
            <a:fillRect/>
          </a:stretch>
        </p:blipFill>
        <p:spPr>
          <a:prstGeom prst="rect">
            <a:avLst/>
          </a:prstGeom>
          <a:ln>
            <a:solidFill>
              <a:schemeClr val="tx1"/>
            </a:solidFill>
          </a:ln>
        </p:spPr>
      </p:pic>
      <p:pic>
        <p:nvPicPr>
          <p:cNvPr id="13" name="Picture Placeholder 12"/>
          <p:cNvPicPr>
            <a:picLocks noGrp="1" noChangeAspect="1"/>
          </p:cNvPicPr>
          <p:nvPr>
            <p:ph type="pic" sz="quarter" idx="16"/>
          </p:nvPr>
        </p:nvPicPr>
        <p:blipFill>
          <a:blip r:embed="rId5"/>
          <a:srcRect t="5614" b="5614"/>
          <a:stretch>
            <a:fillRect/>
          </a:stretch>
        </p:blipFill>
        <p:spPr>
          <a:prstGeom prst="rect">
            <a:avLst/>
          </a:prstGeom>
          <a:ln>
            <a:solidFill>
              <a:schemeClr val="tx1"/>
            </a:solidFill>
          </a:ln>
        </p:spPr>
      </p:pic>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dirty="0"/>
              <a:t>Grant admin consent</a:t>
            </a:r>
          </a:p>
          <a:p>
            <a:r>
              <a:rPr lang="en-US" dirty="0">
                <a:solidFill>
                  <a:schemeClr val="tx1"/>
                </a:solidFill>
                <a:latin typeface="+mn-lt"/>
              </a:rPr>
              <a:t>The administrator is prompted for 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spTree>
    <p:extLst>
      <p:ext uri="{BB962C8B-B14F-4D97-AF65-F5344CB8AC3E}">
        <p14:creationId xmlns:p14="http://schemas.microsoft.com/office/powerpoint/2010/main" val="5602153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80" y="1253626"/>
            <a:ext cx="6255420" cy="35256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689" y="2362193"/>
            <a:ext cx="6457083" cy="4197104"/>
          </a:xfrm>
          <a:prstGeom prst="rect">
            <a:avLst/>
          </a:prstGeom>
        </p:spPr>
      </p:pic>
    </p:spTree>
    <p:extLst>
      <p:ext uri="{BB962C8B-B14F-4D97-AF65-F5344CB8AC3E}">
        <p14:creationId xmlns:p14="http://schemas.microsoft.com/office/powerpoint/2010/main" val="877863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2"/>
          <a:stretch>
            <a:fillRect/>
          </a:stretch>
        </p:blipFill>
        <p:spPr>
          <a:xfrm>
            <a:off x="4602193" y="1810880"/>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p:nvPr/>
        </p:nvCxnSpPr>
        <p:spPr>
          <a:xfrm flipV="1">
            <a:off x="3319934" y="2512088"/>
            <a:ext cx="1282259" cy="1155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p:nvPr/>
        </p:nvCxnSpPr>
        <p:spPr>
          <a:xfrm flipV="1">
            <a:off x="3472334" y="2664488"/>
            <a:ext cx="1282259"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747015" y="2772824"/>
            <a:ext cx="114499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25961" y="2741998"/>
            <a:ext cx="13966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Access token</a:t>
            </a:r>
          </a:p>
        </p:txBody>
      </p: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3430418" y="4644727"/>
            <a:ext cx="3820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1F3762-4494-4129-B3C6-E985192A2B28}"/>
              </a:ext>
            </a:extLst>
          </p:cNvPr>
          <p:cNvSpPr txBox="1"/>
          <p:nvPr/>
        </p:nvSpPr>
        <p:spPr>
          <a:xfrm>
            <a:off x="4118173" y="4292857"/>
            <a:ext cx="13387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Get all users</a:t>
            </a:r>
          </a:p>
        </p:txBody>
      </p: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3430418" y="4785090"/>
            <a:ext cx="3820212"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6066E5-29ED-4547-AACB-F1CDE654A579}"/>
              </a:ext>
            </a:extLst>
          </p:cNvPr>
          <p:cNvSpPr txBox="1"/>
          <p:nvPr/>
        </p:nvSpPr>
        <p:spPr>
          <a:xfrm>
            <a:off x="4123666" y="4653253"/>
            <a:ext cx="103419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All users</a:t>
            </a:r>
          </a:p>
        </p:txBody>
      </p:sp>
      <p:grpSp>
        <p:nvGrpSpPr>
          <p:cNvPr id="28" name="Group 27">
            <a:extLst>
              <a:ext uri="{FF2B5EF4-FFF2-40B4-BE49-F238E27FC236}">
                <a16:creationId xmlns:a16="http://schemas.microsoft.com/office/drawing/2014/main" id="{70C7CA1C-683F-4116-B2EC-7B1035E2E5DA}"/>
              </a:ext>
            </a:extLst>
          </p:cNvPr>
          <p:cNvGrpSpPr/>
          <p:nvPr/>
        </p:nvGrpSpPr>
        <p:grpSpPr>
          <a:xfrm>
            <a:off x="7233891" y="2880728"/>
            <a:ext cx="4764434" cy="2988232"/>
            <a:chOff x="6099242" y="2710817"/>
            <a:chExt cx="4764434" cy="2988232"/>
          </a:xfrm>
        </p:grpSpPr>
        <p:sp>
          <p:nvSpPr>
            <p:cNvPr id="29" name="Oval 28">
              <a:extLst>
                <a:ext uri="{FF2B5EF4-FFF2-40B4-BE49-F238E27FC236}">
                  <a16:creationId xmlns:a16="http://schemas.microsoft.com/office/drawing/2014/main" id="{673EE669-3F15-4039-BF54-6EB5923C4982}"/>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57EA0727-476A-418B-8C0E-A0AE666AA6E4}"/>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C1E40E5-C94E-489C-B47D-D7F0692D1B86}"/>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C81D946-EA0E-4394-8806-F8EB8C0C7AB9}"/>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8A43B77B-6739-481D-9325-E69E5FBE7204}"/>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34AF66F-0EFF-4653-8E92-E176EB143589}"/>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54C4270-D51D-4290-8E26-EA627F368969}"/>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A21C0E79-B330-4BCC-808B-58542AC961D7}"/>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34E19F66-6ECF-4E8D-982C-A04852D916EB}"/>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FE85749-9CC6-4448-A670-654C10EB43D0}"/>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77E96485-99C6-4F78-84FB-AA654C0F0036}"/>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5A3BB81-74B3-49FA-83DD-1AAFD3E612C9}"/>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848260F-2D12-43D7-B373-FDBA41268EAB}"/>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1AB4471-D041-4BF0-896A-AB627C79EB5E}"/>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2C547652-94A7-4BC2-B581-10E1850B75DD}"/>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522C3D1-9A29-47FC-9B05-DA4CD42CB0ED}"/>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1C02F41-B440-424E-85CB-CD6F94F22EBF}"/>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9FB7B06-7303-466E-BA9D-5442CBB78FCA}"/>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0E0D16D9-0AE1-4E6B-90ED-601A728DE37D}"/>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48" name="TextBox 47">
              <a:extLst>
                <a:ext uri="{FF2B5EF4-FFF2-40B4-BE49-F238E27FC236}">
                  <a16:creationId xmlns:a16="http://schemas.microsoft.com/office/drawing/2014/main" id="{DE70C421-520C-4F6F-8933-118FBED65110}"/>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49" name="TextBox 48">
              <a:extLst>
                <a:ext uri="{FF2B5EF4-FFF2-40B4-BE49-F238E27FC236}">
                  <a16:creationId xmlns:a16="http://schemas.microsoft.com/office/drawing/2014/main" id="{9066D884-3B70-4CD0-BCC1-70FB03AEDC33}"/>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50" name="Straight Connector 49">
              <a:extLst>
                <a:ext uri="{FF2B5EF4-FFF2-40B4-BE49-F238E27FC236}">
                  <a16:creationId xmlns:a16="http://schemas.microsoft.com/office/drawing/2014/main" id="{4B3C7E6D-D039-4A56-89C8-AEEE4033BD6C}"/>
                </a:ext>
              </a:extLst>
            </p:cNvPr>
            <p:cNvCxnSpPr>
              <a:cxnSpLocks/>
              <a:stCxn id="29" idx="4"/>
              <a:endCxn id="31"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1F7BDD-BD9A-427C-B4EB-4438A1B00C98}"/>
                </a:ext>
              </a:extLst>
            </p:cNvPr>
            <p:cNvCxnSpPr>
              <a:cxnSpLocks/>
              <a:stCxn id="30" idx="1"/>
              <a:endCxn id="29"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ABACFB4-BFE9-49DB-8737-C6F405479C3A}"/>
                </a:ext>
              </a:extLst>
            </p:cNvPr>
            <p:cNvCxnSpPr>
              <a:cxnSpLocks/>
              <a:stCxn id="42" idx="2"/>
              <a:endCxn id="29"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4C1AF0-4930-4D8E-9FB2-DE6610799D07}"/>
                </a:ext>
              </a:extLst>
            </p:cNvPr>
            <p:cNvCxnSpPr>
              <a:cxnSpLocks/>
              <a:stCxn id="30" idx="7"/>
              <a:endCxn id="43"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0A12F99-0D01-419F-A8F9-ADF7C962430A}"/>
                </a:ext>
              </a:extLst>
            </p:cNvPr>
            <p:cNvCxnSpPr>
              <a:stCxn id="36" idx="0"/>
              <a:endCxn id="30"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B03C72-446A-4438-80F6-970D12A9AD87}"/>
                </a:ext>
              </a:extLst>
            </p:cNvPr>
            <p:cNvCxnSpPr>
              <a:cxnSpLocks/>
              <a:stCxn id="35" idx="7"/>
              <a:endCxn id="30"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213D3AE-A9EA-45C2-A1BD-EE27763B1E60}"/>
                </a:ext>
              </a:extLst>
            </p:cNvPr>
            <p:cNvCxnSpPr>
              <a:stCxn id="31" idx="5"/>
              <a:endCxn id="35"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50E5FB-0393-4B62-B842-36F32B475DD3}"/>
                </a:ext>
              </a:extLst>
            </p:cNvPr>
            <p:cNvCxnSpPr>
              <a:cxnSpLocks/>
              <a:stCxn id="31" idx="3"/>
              <a:endCxn id="40"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384AE-C610-46AE-A326-B6A6F0D2A108}"/>
                </a:ext>
              </a:extLst>
            </p:cNvPr>
            <p:cNvCxnSpPr>
              <a:cxnSpLocks/>
              <a:stCxn id="40" idx="7"/>
              <a:endCxn id="30"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483333-2ECD-4E8E-831C-68F9BF3E7E17}"/>
                </a:ext>
              </a:extLst>
            </p:cNvPr>
            <p:cNvCxnSpPr>
              <a:stCxn id="33" idx="6"/>
              <a:endCxn id="30"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CE1CAC-EEBF-4665-A209-13B26534973B}"/>
                </a:ext>
              </a:extLst>
            </p:cNvPr>
            <p:cNvCxnSpPr>
              <a:stCxn id="40" idx="5"/>
              <a:endCxn id="37"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555898-B237-4487-B492-0286F16A08BA}"/>
                </a:ext>
              </a:extLst>
            </p:cNvPr>
            <p:cNvCxnSpPr>
              <a:cxnSpLocks/>
              <a:stCxn id="40" idx="6"/>
              <a:endCxn id="35"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B08880-5104-48B1-8381-A92A8BB4F1CE}"/>
                </a:ext>
              </a:extLst>
            </p:cNvPr>
            <p:cNvCxnSpPr>
              <a:stCxn id="40" idx="1"/>
              <a:endCxn id="33"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406E94-42B1-4428-A2D1-211163344877}"/>
                </a:ext>
              </a:extLst>
            </p:cNvPr>
            <p:cNvCxnSpPr>
              <a:stCxn id="39" idx="6"/>
              <a:endCxn id="40"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3D8E55-D4C4-48D0-B2C0-8CA3E3DEEEA6}"/>
                </a:ext>
              </a:extLst>
            </p:cNvPr>
            <p:cNvCxnSpPr>
              <a:cxnSpLocks/>
              <a:stCxn id="39" idx="5"/>
              <a:endCxn id="32"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3EC330-EB0B-4059-80F0-0EAF52B3900B}"/>
                </a:ext>
              </a:extLst>
            </p:cNvPr>
            <p:cNvCxnSpPr>
              <a:stCxn id="32" idx="5"/>
              <a:endCxn id="38"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EA7BA-BB07-4685-B883-C3E703DA2CA9}"/>
                </a:ext>
              </a:extLst>
            </p:cNvPr>
            <p:cNvCxnSpPr>
              <a:stCxn id="32" idx="6"/>
              <a:endCxn id="40"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7EBE04-D8AF-4EB9-842A-20CD46A4E8F1}"/>
                </a:ext>
              </a:extLst>
            </p:cNvPr>
            <p:cNvCxnSpPr>
              <a:stCxn id="38" idx="7"/>
              <a:endCxn id="40"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4FB16E-228E-4C56-A189-F2A6BCF2DCAA}"/>
                </a:ext>
              </a:extLst>
            </p:cNvPr>
            <p:cNvCxnSpPr>
              <a:cxnSpLocks/>
              <a:stCxn id="46" idx="7"/>
              <a:endCxn id="32"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15D13D-2580-494B-A30B-8CBA7D17F653}"/>
                </a:ext>
              </a:extLst>
            </p:cNvPr>
            <p:cNvCxnSpPr>
              <a:cxnSpLocks/>
              <a:stCxn id="41" idx="3"/>
              <a:endCxn id="45"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9CD972-9E6D-45F1-8D79-79571F5D76B8}"/>
                </a:ext>
              </a:extLst>
            </p:cNvPr>
            <p:cNvCxnSpPr>
              <a:stCxn id="33" idx="0"/>
              <a:endCxn id="34"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31110B-2A8F-4B6F-8A14-65A29BFA9E05}"/>
                </a:ext>
              </a:extLst>
            </p:cNvPr>
            <p:cNvCxnSpPr>
              <a:stCxn id="34" idx="2"/>
              <a:endCxn id="41"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082892-BAC8-4BDD-B610-FE36735037A4}"/>
                </a:ext>
              </a:extLst>
            </p:cNvPr>
            <p:cNvCxnSpPr>
              <a:cxnSpLocks/>
              <a:stCxn id="34" idx="1"/>
              <a:endCxn id="44"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B892948-EC5B-4C90-B407-D197996EA8EB}"/>
                </a:ext>
              </a:extLst>
            </p:cNvPr>
            <p:cNvCxnSpPr>
              <a:stCxn id="34" idx="6"/>
              <a:endCxn id="29"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EE4C492-35B2-40D0-8692-4ADD2752680F}"/>
                </a:ext>
              </a:extLst>
            </p:cNvPr>
            <p:cNvCxnSpPr>
              <a:stCxn id="35" idx="6"/>
              <a:endCxn id="36"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F2C885-D19D-4707-B0C3-74A93EDED512}"/>
                </a:ext>
              </a:extLst>
            </p:cNvPr>
            <p:cNvCxnSpPr>
              <a:stCxn id="37" idx="7"/>
              <a:endCxn id="35"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84CF2D6-7191-4B59-8AD1-2003EE87B458}"/>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77" name="TextBox 76">
              <a:extLst>
                <a:ext uri="{FF2B5EF4-FFF2-40B4-BE49-F238E27FC236}">
                  <a16:creationId xmlns:a16="http://schemas.microsoft.com/office/drawing/2014/main" id="{A855111B-0168-4381-9084-38C21F33C306}"/>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78" name="TextBox 77">
              <a:extLst>
                <a:ext uri="{FF2B5EF4-FFF2-40B4-BE49-F238E27FC236}">
                  <a16:creationId xmlns:a16="http://schemas.microsoft.com/office/drawing/2014/main" id="{EDE740A9-7A2A-491A-96A5-0393D767418D}"/>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79" name="TextBox 78">
              <a:extLst>
                <a:ext uri="{FF2B5EF4-FFF2-40B4-BE49-F238E27FC236}">
                  <a16:creationId xmlns:a16="http://schemas.microsoft.com/office/drawing/2014/main" id="{7E95CCF2-280F-4C3D-9D8F-6A36A15B6A0E}"/>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80" name="TextBox 79">
              <a:extLst>
                <a:ext uri="{FF2B5EF4-FFF2-40B4-BE49-F238E27FC236}">
                  <a16:creationId xmlns:a16="http://schemas.microsoft.com/office/drawing/2014/main" id="{DDECC8A2-4436-4BE8-BE50-A0BABBAC02B9}"/>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81" name="TextBox 80">
              <a:extLst>
                <a:ext uri="{FF2B5EF4-FFF2-40B4-BE49-F238E27FC236}">
                  <a16:creationId xmlns:a16="http://schemas.microsoft.com/office/drawing/2014/main" id="{D776AD1D-5775-44E9-97EA-5418F760E2DE}"/>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82" name="TextBox 81">
              <a:extLst>
                <a:ext uri="{FF2B5EF4-FFF2-40B4-BE49-F238E27FC236}">
                  <a16:creationId xmlns:a16="http://schemas.microsoft.com/office/drawing/2014/main" id="{D578E31E-5B2F-4C99-AFF6-31EC74F2104D}"/>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83" name="TextBox 82">
              <a:extLst>
                <a:ext uri="{FF2B5EF4-FFF2-40B4-BE49-F238E27FC236}">
                  <a16:creationId xmlns:a16="http://schemas.microsoft.com/office/drawing/2014/main" id="{40FD98DE-38E3-4212-9F92-7F94CB155C75}"/>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84" name="TextBox 83">
              <a:extLst>
                <a:ext uri="{FF2B5EF4-FFF2-40B4-BE49-F238E27FC236}">
                  <a16:creationId xmlns:a16="http://schemas.microsoft.com/office/drawing/2014/main" id="{D6CC2E71-37E3-4088-A7D1-43FD655C36E0}"/>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85" name="TextBox 84">
              <a:extLst>
                <a:ext uri="{FF2B5EF4-FFF2-40B4-BE49-F238E27FC236}">
                  <a16:creationId xmlns:a16="http://schemas.microsoft.com/office/drawing/2014/main" id="{AA798DEE-389A-4635-B61F-CE885F2404C4}"/>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86" name="Picture 85">
              <a:extLst>
                <a:ext uri="{FF2B5EF4-FFF2-40B4-BE49-F238E27FC236}">
                  <a16:creationId xmlns:a16="http://schemas.microsoft.com/office/drawing/2014/main" id="{4313A739-239C-48F3-92C9-B283EAEE13DE}"/>
                </a:ext>
              </a:extLst>
            </p:cNvPr>
            <p:cNvPicPr>
              <a:picLocks noChangeAspect="1"/>
            </p:cNvPicPr>
            <p:nvPr/>
          </p:nvPicPr>
          <p:blipFill>
            <a:blip r:embed="rId3"/>
            <a:stretch>
              <a:fillRect/>
            </a:stretch>
          </p:blipFill>
          <p:spPr>
            <a:xfrm>
              <a:off x="8561643" y="3606607"/>
              <a:ext cx="210414" cy="199677"/>
            </a:xfrm>
            <a:prstGeom prst="rect">
              <a:avLst/>
            </a:prstGeom>
          </p:spPr>
        </p:pic>
        <p:pic>
          <p:nvPicPr>
            <p:cNvPr id="87" name="Picture 86">
              <a:extLst>
                <a:ext uri="{FF2B5EF4-FFF2-40B4-BE49-F238E27FC236}">
                  <a16:creationId xmlns:a16="http://schemas.microsoft.com/office/drawing/2014/main" id="{062DA183-54D7-4B6A-BC2A-2B7621881B87}"/>
                </a:ext>
              </a:extLst>
            </p:cNvPr>
            <p:cNvPicPr>
              <a:picLocks noChangeAspect="1"/>
            </p:cNvPicPr>
            <p:nvPr/>
          </p:nvPicPr>
          <p:blipFill>
            <a:blip r:embed="rId4"/>
            <a:stretch>
              <a:fillRect/>
            </a:stretch>
          </p:blipFill>
          <p:spPr>
            <a:xfrm>
              <a:off x="7647357" y="3886648"/>
              <a:ext cx="210414" cy="199677"/>
            </a:xfrm>
            <a:prstGeom prst="rect">
              <a:avLst/>
            </a:prstGeom>
          </p:spPr>
        </p:pic>
        <p:pic>
          <p:nvPicPr>
            <p:cNvPr id="88" name="Picture 87">
              <a:extLst>
                <a:ext uri="{FF2B5EF4-FFF2-40B4-BE49-F238E27FC236}">
                  <a16:creationId xmlns:a16="http://schemas.microsoft.com/office/drawing/2014/main" id="{6879F67D-4C74-41C2-B221-EB6CB6872E5C}"/>
                </a:ext>
              </a:extLst>
            </p:cNvPr>
            <p:cNvPicPr>
              <a:picLocks noChangeAspect="1"/>
            </p:cNvPicPr>
            <p:nvPr/>
          </p:nvPicPr>
          <p:blipFill>
            <a:blip r:embed="rId5"/>
            <a:stretch>
              <a:fillRect/>
            </a:stretch>
          </p:blipFill>
          <p:spPr>
            <a:xfrm>
              <a:off x="8725389" y="5244155"/>
              <a:ext cx="210414" cy="127067"/>
            </a:xfrm>
            <a:prstGeom prst="rect">
              <a:avLst/>
            </a:prstGeom>
          </p:spPr>
        </p:pic>
        <p:pic>
          <p:nvPicPr>
            <p:cNvPr id="89" name="Picture 88">
              <a:extLst>
                <a:ext uri="{FF2B5EF4-FFF2-40B4-BE49-F238E27FC236}">
                  <a16:creationId xmlns:a16="http://schemas.microsoft.com/office/drawing/2014/main" id="{3A4A6280-5C51-4746-9F0C-08EDD33B57EC}"/>
                </a:ext>
              </a:extLst>
            </p:cNvPr>
            <p:cNvPicPr>
              <a:picLocks noChangeAspect="1"/>
            </p:cNvPicPr>
            <p:nvPr/>
          </p:nvPicPr>
          <p:blipFill>
            <a:blip r:embed="rId6"/>
            <a:stretch>
              <a:fillRect/>
            </a:stretch>
          </p:blipFill>
          <p:spPr>
            <a:xfrm>
              <a:off x="9783726" y="3900268"/>
              <a:ext cx="210414" cy="239105"/>
            </a:xfrm>
            <a:prstGeom prst="rect">
              <a:avLst/>
            </a:prstGeom>
          </p:spPr>
        </p:pic>
        <p:pic>
          <p:nvPicPr>
            <p:cNvPr id="90" name="Picture 89">
              <a:extLst>
                <a:ext uri="{FF2B5EF4-FFF2-40B4-BE49-F238E27FC236}">
                  <a16:creationId xmlns:a16="http://schemas.microsoft.com/office/drawing/2014/main" id="{AFA059B5-30B7-448C-BEBC-6138C41E4934}"/>
                </a:ext>
              </a:extLst>
            </p:cNvPr>
            <p:cNvPicPr>
              <a:picLocks noChangeAspect="1"/>
            </p:cNvPicPr>
            <p:nvPr/>
          </p:nvPicPr>
          <p:blipFill>
            <a:blip r:embed="rId7"/>
            <a:stretch>
              <a:fillRect/>
            </a:stretch>
          </p:blipFill>
          <p:spPr>
            <a:xfrm>
              <a:off x="9185639" y="4532969"/>
              <a:ext cx="210414" cy="169423"/>
            </a:xfrm>
            <a:prstGeom prst="rect">
              <a:avLst/>
            </a:prstGeom>
          </p:spPr>
        </p:pic>
        <p:pic>
          <p:nvPicPr>
            <p:cNvPr id="91" name="Picture 90">
              <a:extLst>
                <a:ext uri="{FF2B5EF4-FFF2-40B4-BE49-F238E27FC236}">
                  <a16:creationId xmlns:a16="http://schemas.microsoft.com/office/drawing/2014/main" id="{0C5A2F11-85B7-4BD0-A4C0-21FF3C55E6F4}"/>
                </a:ext>
              </a:extLst>
            </p:cNvPr>
            <p:cNvPicPr>
              <a:picLocks noChangeAspect="1"/>
            </p:cNvPicPr>
            <p:nvPr/>
          </p:nvPicPr>
          <p:blipFill>
            <a:blip r:embed="rId8"/>
            <a:stretch>
              <a:fillRect/>
            </a:stretch>
          </p:blipFill>
          <p:spPr>
            <a:xfrm>
              <a:off x="7785514" y="3140064"/>
              <a:ext cx="210414" cy="219080"/>
            </a:xfrm>
            <a:prstGeom prst="rect">
              <a:avLst/>
            </a:prstGeom>
          </p:spPr>
        </p:pic>
        <p:pic>
          <p:nvPicPr>
            <p:cNvPr id="92" name="Picture 91">
              <a:extLst>
                <a:ext uri="{FF2B5EF4-FFF2-40B4-BE49-F238E27FC236}">
                  <a16:creationId xmlns:a16="http://schemas.microsoft.com/office/drawing/2014/main" id="{C88AD4EE-C330-46A3-BE9A-7674328C0307}"/>
                </a:ext>
              </a:extLst>
            </p:cNvPr>
            <p:cNvPicPr>
              <a:picLocks noChangeAspect="1"/>
            </p:cNvPicPr>
            <p:nvPr/>
          </p:nvPicPr>
          <p:blipFill>
            <a:blip r:embed="rId9"/>
            <a:stretch>
              <a:fillRect/>
            </a:stretch>
          </p:blipFill>
          <p:spPr>
            <a:xfrm>
              <a:off x="10134785" y="4775883"/>
              <a:ext cx="210414" cy="163372"/>
            </a:xfrm>
            <a:prstGeom prst="rect">
              <a:avLst/>
            </a:prstGeom>
          </p:spPr>
        </p:pic>
        <p:pic>
          <p:nvPicPr>
            <p:cNvPr id="93" name="Picture 92">
              <a:extLst>
                <a:ext uri="{FF2B5EF4-FFF2-40B4-BE49-F238E27FC236}">
                  <a16:creationId xmlns:a16="http://schemas.microsoft.com/office/drawing/2014/main" id="{77AB232A-F9FD-41B4-8614-5B9F566EAED6}"/>
                </a:ext>
              </a:extLst>
            </p:cNvPr>
            <p:cNvPicPr>
              <a:picLocks noChangeAspect="1"/>
            </p:cNvPicPr>
            <p:nvPr/>
          </p:nvPicPr>
          <p:blipFill>
            <a:blip r:embed="rId4"/>
            <a:stretch>
              <a:fillRect/>
            </a:stretch>
          </p:blipFill>
          <p:spPr>
            <a:xfrm>
              <a:off x="10247076" y="4643270"/>
              <a:ext cx="170845" cy="162128"/>
            </a:xfrm>
            <a:prstGeom prst="rect">
              <a:avLst/>
            </a:prstGeom>
          </p:spPr>
        </p:pic>
        <p:pic>
          <p:nvPicPr>
            <p:cNvPr id="94" name="Picture 93">
              <a:extLst>
                <a:ext uri="{FF2B5EF4-FFF2-40B4-BE49-F238E27FC236}">
                  <a16:creationId xmlns:a16="http://schemas.microsoft.com/office/drawing/2014/main" id="{F37B04B6-4836-409D-99FE-14BF37953941}"/>
                </a:ext>
              </a:extLst>
            </p:cNvPr>
            <p:cNvPicPr>
              <a:picLocks noChangeAspect="1"/>
            </p:cNvPicPr>
            <p:nvPr/>
          </p:nvPicPr>
          <p:blipFill>
            <a:blip r:embed="rId9"/>
            <a:stretch>
              <a:fillRect/>
            </a:stretch>
          </p:blipFill>
          <p:spPr>
            <a:xfrm>
              <a:off x="9189232" y="3111928"/>
              <a:ext cx="210414" cy="163372"/>
            </a:xfrm>
            <a:prstGeom prst="rect">
              <a:avLst/>
            </a:prstGeom>
          </p:spPr>
        </p:pic>
        <p:pic>
          <p:nvPicPr>
            <p:cNvPr id="95" name="Picture 94">
              <a:extLst>
                <a:ext uri="{FF2B5EF4-FFF2-40B4-BE49-F238E27FC236}">
                  <a16:creationId xmlns:a16="http://schemas.microsoft.com/office/drawing/2014/main" id="{4D0D8281-2277-4389-9571-C582D51A2230}"/>
                </a:ext>
              </a:extLst>
            </p:cNvPr>
            <p:cNvPicPr>
              <a:picLocks noChangeAspect="1"/>
            </p:cNvPicPr>
            <p:nvPr/>
          </p:nvPicPr>
          <p:blipFill>
            <a:blip r:embed="rId10"/>
            <a:stretch>
              <a:fillRect/>
            </a:stretch>
          </p:blipFill>
          <p:spPr>
            <a:xfrm>
              <a:off x="7711302" y="4661716"/>
              <a:ext cx="210414" cy="211778"/>
            </a:xfrm>
            <a:prstGeom prst="rect">
              <a:avLst/>
            </a:prstGeom>
          </p:spPr>
        </p:pic>
        <p:pic>
          <p:nvPicPr>
            <p:cNvPr id="96" name="Picture 95">
              <a:extLst>
                <a:ext uri="{FF2B5EF4-FFF2-40B4-BE49-F238E27FC236}">
                  <a16:creationId xmlns:a16="http://schemas.microsoft.com/office/drawing/2014/main" id="{4B5719FD-039E-4B6F-AA72-4E6FD15F09B4}"/>
                </a:ext>
              </a:extLst>
            </p:cNvPr>
            <p:cNvPicPr>
              <a:picLocks noChangeAspect="1"/>
            </p:cNvPicPr>
            <p:nvPr/>
          </p:nvPicPr>
          <p:blipFill>
            <a:blip r:embed="rId11"/>
            <a:stretch>
              <a:fillRect/>
            </a:stretch>
          </p:blipFill>
          <p:spPr>
            <a:xfrm>
              <a:off x="7580544" y="5390071"/>
              <a:ext cx="210414" cy="175474"/>
            </a:xfrm>
            <a:prstGeom prst="rect">
              <a:avLst/>
            </a:prstGeom>
          </p:spPr>
        </p:pic>
        <p:pic>
          <p:nvPicPr>
            <p:cNvPr id="97" name="Picture 96">
              <a:extLst>
                <a:ext uri="{FF2B5EF4-FFF2-40B4-BE49-F238E27FC236}">
                  <a16:creationId xmlns:a16="http://schemas.microsoft.com/office/drawing/2014/main" id="{DDEEA270-884B-4101-861E-2FF5FA1C54EC}"/>
                </a:ext>
              </a:extLst>
            </p:cNvPr>
            <p:cNvPicPr>
              <a:picLocks noChangeAspect="1"/>
            </p:cNvPicPr>
            <p:nvPr/>
          </p:nvPicPr>
          <p:blipFill>
            <a:blip r:embed="rId12"/>
            <a:stretch>
              <a:fillRect/>
            </a:stretch>
          </p:blipFill>
          <p:spPr>
            <a:xfrm>
              <a:off x="6958016" y="3255984"/>
              <a:ext cx="210414" cy="243153"/>
            </a:xfrm>
            <a:prstGeom prst="rect">
              <a:avLst/>
            </a:prstGeom>
          </p:spPr>
        </p:pic>
        <p:pic>
          <p:nvPicPr>
            <p:cNvPr id="98" name="Picture 97">
              <a:extLst>
                <a:ext uri="{FF2B5EF4-FFF2-40B4-BE49-F238E27FC236}">
                  <a16:creationId xmlns:a16="http://schemas.microsoft.com/office/drawing/2014/main" id="{DDD67971-2934-44DE-8FCA-48DB41A152CD}"/>
                </a:ext>
              </a:extLst>
            </p:cNvPr>
            <p:cNvPicPr>
              <a:picLocks noChangeAspect="1"/>
            </p:cNvPicPr>
            <p:nvPr/>
          </p:nvPicPr>
          <p:blipFill rotWithShape="1">
            <a:blip r:embed="rId13">
              <a:biLevel thresh="50000"/>
            </a:blip>
            <a:srcRect r="-616" b="33950"/>
            <a:stretch/>
          </p:blipFill>
          <p:spPr>
            <a:xfrm>
              <a:off x="6813647" y="4178867"/>
              <a:ext cx="210414" cy="189820"/>
            </a:xfrm>
            <a:prstGeom prst="rect">
              <a:avLst/>
            </a:prstGeom>
          </p:spPr>
        </p:pic>
        <p:pic>
          <p:nvPicPr>
            <p:cNvPr id="99" name="Picture 98">
              <a:extLst>
                <a:ext uri="{FF2B5EF4-FFF2-40B4-BE49-F238E27FC236}">
                  <a16:creationId xmlns:a16="http://schemas.microsoft.com/office/drawing/2014/main" id="{A150B7CC-B2B7-4042-81B7-E6C61A9B7265}"/>
                </a:ext>
              </a:extLst>
            </p:cNvPr>
            <p:cNvPicPr>
              <a:picLocks noChangeAspect="1"/>
            </p:cNvPicPr>
            <p:nvPr/>
          </p:nvPicPr>
          <p:blipFill>
            <a:blip r:embed="rId14">
              <a:biLevel thresh="50000"/>
            </a:blip>
            <a:stretch>
              <a:fillRect/>
            </a:stretch>
          </p:blipFill>
          <p:spPr>
            <a:xfrm>
              <a:off x="6883345" y="4960161"/>
              <a:ext cx="210414" cy="224745"/>
            </a:xfrm>
            <a:prstGeom prst="rect">
              <a:avLst/>
            </a:prstGeom>
          </p:spPr>
        </p:pic>
        <p:cxnSp>
          <p:nvCxnSpPr>
            <p:cNvPr id="100" name="Straight Connector 99">
              <a:extLst>
                <a:ext uri="{FF2B5EF4-FFF2-40B4-BE49-F238E27FC236}">
                  <a16:creationId xmlns:a16="http://schemas.microsoft.com/office/drawing/2014/main" id="{F13D0362-A1DD-4CFD-B09E-58999F46AF06}"/>
                </a:ext>
              </a:extLst>
            </p:cNvPr>
            <p:cNvCxnSpPr>
              <a:stCxn id="33" idx="3"/>
              <a:endCxn id="32"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C01906A-FCCC-407F-8261-2396AB9DBFF7}"/>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102" name="Straight Connector 101">
              <a:extLst>
                <a:ext uri="{FF2B5EF4-FFF2-40B4-BE49-F238E27FC236}">
                  <a16:creationId xmlns:a16="http://schemas.microsoft.com/office/drawing/2014/main" id="{276118E5-4B5E-479D-A788-3874931CC881}"/>
                </a:ext>
              </a:extLst>
            </p:cNvPr>
            <p:cNvCxnSpPr>
              <a:endCxn id="34"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4" name="Picture 103">
            <a:extLst>
              <a:ext uri="{FF2B5EF4-FFF2-40B4-BE49-F238E27FC236}">
                <a16:creationId xmlns:a16="http://schemas.microsoft.com/office/drawing/2014/main" id="{E2A082B7-7275-42FA-8EC3-F217E47F511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1137" y="3857578"/>
            <a:ext cx="3078447" cy="2000297"/>
          </a:xfrm>
          <a:prstGeom prst="rect">
            <a:avLst/>
          </a:prstGeom>
          <a:ln>
            <a:solidFill>
              <a:schemeClr val="tx1"/>
            </a:solidFill>
          </a:ln>
        </p:spPr>
      </p:pic>
    </p:spTree>
    <p:extLst>
      <p:ext uri="{BB962C8B-B14F-4D97-AF65-F5344CB8AC3E}">
        <p14:creationId xmlns:p14="http://schemas.microsoft.com/office/powerpoint/2010/main" val="18732690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50571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01460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5" name="Straight Arrow Connector 74"/>
          <p:cNvCxnSpPr/>
          <p:nvPr/>
        </p:nvCxnSpPr>
        <p:spPr>
          <a:xfrm>
            <a:off x="1827451" y="5250973"/>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807774" y="2419853"/>
            <a:ext cx="5298691" cy="8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1807774" y="2591102"/>
            <a:ext cx="5308187"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24879" y="2494577"/>
            <a:ext cx="111870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Tenant ID</a:t>
            </a:r>
          </a:p>
        </p:txBody>
      </p:sp>
      <p:sp>
        <p:nvSpPr>
          <p:cNvPr id="98" name="TextBox 97"/>
          <p:cNvSpPr txBox="1"/>
          <p:nvPr/>
        </p:nvSpPr>
        <p:spPr>
          <a:xfrm>
            <a:off x="6250358" y="4907368"/>
            <a:ext cx="2523576"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/v1.0/user     (access token)</a:t>
            </a:r>
          </a:p>
        </p:txBody>
      </p:sp>
      <p:cxnSp>
        <p:nvCxnSpPr>
          <p:cNvPr id="99" name="Straight Arrow Connector 98"/>
          <p:cNvCxnSpPr/>
          <p:nvPr/>
        </p:nvCxnSpPr>
        <p:spPr>
          <a:xfrm>
            <a:off x="1899496" y="5419047"/>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45281" y="5319598"/>
            <a:ext cx="1986569"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All users in directory</a:t>
            </a:r>
          </a:p>
        </p:txBody>
      </p:sp>
      <p:cxnSp>
        <p:nvCxnSpPr>
          <p:cNvPr id="35" name="Straight Connector 34"/>
          <p:cNvCxnSpPr>
            <a:cxnSpLocks/>
          </p:cNvCxnSpPr>
          <p:nvPr/>
        </p:nvCxnSpPr>
        <p:spPr>
          <a:xfrm>
            <a:off x="7194924"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7152329"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115030"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/common/OAuth/v2.0/token</a:t>
            </a:r>
          </a:p>
        </p:txBody>
      </p:sp>
      <p:sp>
        <p:nvSpPr>
          <p:cNvPr id="38" name="Rectangle 37"/>
          <p:cNvSpPr/>
          <p:nvPr/>
        </p:nvSpPr>
        <p:spPr bwMode="auto">
          <a:xfrm>
            <a:off x="5987590" y="1460634"/>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t>
            </a:r>
            <a:r>
              <a:rPr lang="en-US" sz="1200" dirty="0" err="1">
                <a:gradFill>
                  <a:gsLst>
                    <a:gs pos="0">
                      <a:srgbClr val="FFFFFF"/>
                    </a:gs>
                    <a:gs pos="100000">
                      <a:srgbClr val="FFFFFF"/>
                    </a:gs>
                  </a:gsLst>
                  <a:lin ang="5400000" scaled="0"/>
                </a:gradFill>
                <a:ea typeface="Segoe UI" pitchFamily="34" charset="0"/>
                <a:cs typeface="Segoe UI" pitchFamily="34" charset="0"/>
              </a:rPr>
              <a:t>adminconsent</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p:cNvCxnSpPr/>
          <p:nvPr/>
        </p:nvCxnSpPr>
        <p:spPr>
          <a:xfrm>
            <a:off x="1777191" y="4280476"/>
            <a:ext cx="3203444"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07774" y="4422086"/>
            <a:ext cx="3172861"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759109" y="4309515"/>
            <a:ext cx="139666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err="1">
                <a:gradFill>
                  <a:gsLst>
                    <a:gs pos="2917">
                      <a:schemeClr val="tx1"/>
                    </a:gs>
                    <a:gs pos="30000">
                      <a:schemeClr val="tx1"/>
                    </a:gs>
                  </a:gsLst>
                  <a:lin ang="5400000" scaled="0"/>
                </a:gradFill>
              </a:rPr>
              <a:t>access_token</a:t>
            </a:r>
            <a:endParaRPr lang="en-US" sz="1400" dirty="0">
              <a:gradFill>
                <a:gsLst>
                  <a:gs pos="2917">
                    <a:schemeClr val="tx1"/>
                  </a:gs>
                  <a:gs pos="30000">
                    <a:schemeClr val="tx1"/>
                  </a:gs>
                </a:gsLst>
                <a:lin ang="5400000" scaled="0"/>
              </a:gradFill>
            </a:endParaRPr>
          </a:p>
        </p:txBody>
      </p:sp>
      <p:sp>
        <p:nvSpPr>
          <p:cNvPr id="46" name="TextBox 45"/>
          <p:cNvSpPr txBox="1"/>
          <p:nvPr/>
        </p:nvSpPr>
        <p:spPr>
          <a:xfrm>
            <a:off x="2738033" y="3935181"/>
            <a:ext cx="272337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client_id</a:t>
            </a:r>
            <a:r>
              <a:rPr lang="en-US" sz="1400" dirty="0">
                <a:gradFill>
                  <a:gsLst>
                    <a:gs pos="2917">
                      <a:schemeClr val="tx1"/>
                    </a:gs>
                    <a:gs pos="30000">
                      <a:schemeClr val="tx1"/>
                    </a:gs>
                  </a:gsLst>
                  <a:lin ang="5400000" scaled="0"/>
                </a:gradFill>
              </a:rPr>
              <a:t>=…&amp;</a:t>
            </a:r>
            <a:r>
              <a:rPr lang="en-US" sz="1400" dirty="0" err="1">
                <a:gradFill>
                  <a:gsLst>
                    <a:gs pos="2917">
                      <a:schemeClr val="tx1"/>
                    </a:gs>
                    <a:gs pos="30000">
                      <a:schemeClr val="tx1"/>
                    </a:gs>
                  </a:gsLst>
                  <a:lin ang="5400000" scaled="0"/>
                </a:gradFill>
              </a:rPr>
              <a:t>client_secret</a:t>
            </a:r>
            <a:r>
              <a:rPr lang="en-US" sz="1400" dirty="0">
                <a:gradFill>
                  <a:gsLst>
                    <a:gs pos="2917">
                      <a:schemeClr val="tx1"/>
                    </a:gs>
                    <a:gs pos="30000">
                      <a:schemeClr val="tx1"/>
                    </a:gs>
                  </a:gsLst>
                  <a:lin ang="5400000" scaled="0"/>
                </a:gradFill>
              </a:rPr>
              <a:t>=…</a:t>
            </a:r>
          </a:p>
        </p:txBody>
      </p:sp>
      <p:sp>
        <p:nvSpPr>
          <p:cNvPr id="27" name="TextBox 26">
            <a:extLst>
              <a:ext uri="{FF2B5EF4-FFF2-40B4-BE49-F238E27FC236}">
                <a16:creationId xmlns:a16="http://schemas.microsoft.com/office/drawing/2014/main" id="{3BD18848-4DF6-43AF-9C07-01461B426BA9}"/>
              </a:ext>
            </a:extLst>
          </p:cNvPr>
          <p:cNvSpPr txBox="1"/>
          <p:nvPr/>
        </p:nvSpPr>
        <p:spPr>
          <a:xfrm>
            <a:off x="2053702" y="2055929"/>
            <a:ext cx="263604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client_id</a:t>
            </a:r>
            <a:r>
              <a:rPr lang="en-US" sz="1400" dirty="0">
                <a:gradFill>
                  <a:gsLst>
                    <a:gs pos="2917">
                      <a:schemeClr val="tx1"/>
                    </a:gs>
                    <a:gs pos="30000">
                      <a:schemeClr val="tx1"/>
                    </a:gs>
                  </a:gsLst>
                  <a:lin ang="5400000" scaled="0"/>
                </a:gradFill>
              </a:rPr>
              <a:t>=…&amp;</a:t>
            </a:r>
            <a:r>
              <a:rPr lang="en-US" sz="1400" dirty="0" err="1">
                <a:gradFill>
                  <a:gsLst>
                    <a:gs pos="2917">
                      <a:schemeClr val="tx1"/>
                    </a:gs>
                    <a:gs pos="30000">
                      <a:schemeClr val="tx1"/>
                    </a:gs>
                  </a:gsLst>
                  <a:lin ang="5400000" scaled="0"/>
                </a:gradFill>
              </a:rPr>
              <a:t>redirect_uri</a:t>
            </a:r>
            <a:r>
              <a:rPr lang="en-US" sz="1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1260</Words>
  <Application>Microsoft Office PowerPoint</Application>
  <PresentationFormat>Custom</PresentationFormat>
  <Paragraphs>149</Paragraphs>
  <Slides>16</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Consolas</vt:lpstr>
      <vt:lpstr>Segoe UI</vt:lpstr>
      <vt:lpstr>Segoe UI Light</vt:lpstr>
      <vt:lpstr>Segoe UI Semibold</vt:lpstr>
      <vt:lpstr>Segoe UI Semilight</vt:lpstr>
      <vt:lpstr>Wingdings</vt:lpstr>
      <vt:lpstr>Office 365 PPT Template - 2017</vt:lpstr>
      <vt:lpstr>3-50088_Microsoft_Inspire_Template</vt:lpstr>
      <vt:lpstr>Building Microsoft Graph Applications</vt:lpstr>
      <vt:lpstr>Build a .NET console application using Microsoft Graph </vt:lpstr>
      <vt:lpstr>Build an Azure Function using Microsoft Graph </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This is Useful</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2017-09-10T13:09:39Z</dcterms:modified>
</cp:coreProperties>
</file>